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Name the sensitivity at the start: every row is a person who did not come home.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cards L01 to L04. Take guesses; do not confirm. Ask what evidence would settle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false merge erases someone from the record. That is why our dataset links rows but never combines them.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R3. Mention that 120 of 131 Lamson records have a year only.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Pairs work for 30 minutes. Push for the next source that would settle each case.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one row: keep the date as recorded, then add earliest, latest and precision.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Facts and names are not protected by copyright, but expression and arrangement can be.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Assign two scenario cards per table. Keep the families in mind.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Review the three parts and the rubric.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a:solidFill>
                  <a:srgbClr val="15395B"/>
                </a:solidFill>
              </a:rPr>
              <a:t>Building a Responsible Historical Dataset</a:t>
            </a:r>
          </a:p>
        </p:txBody>
      </p:sp>
      <p:sp>
        <p:nvSpPr>
          <p:cNvPr id="3" name="Subtitle 2"/>
          <p:cNvSpPr>
            <a:spLocks noGrp="1"/>
          </p:cNvSpPr>
          <p:nvPr>
            <p:ph type="subTitle" idx="1"/>
          </p:nvPr>
        </p:nvSpPr>
        <p:spPr/>
        <p:txBody>
          <a:bodyPr/>
          <a:lstStyle/>
          <a:p>
            <a:r>
              <a:t>College and adult education · Gloucester, Rockport, Essex, Manchester-by-the-Sea</a:t>
            </a:r>
          </a:p>
          <a:p>
            <a:r>
              <a:t>When old records name the same vessel or person more than once, or name different ones the same way, how do we decide what belongs together, and what do we owe the people in the records?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Building a Responsible Historical Dataset</a:t>
            </a:r>
          </a:p>
        </p:txBody>
      </p:sp>
      <p:sp>
        <p:nvSpPr>
          <p:cNvPr id="3" name="Content Placeholder 2"/>
          <p:cNvSpPr>
            <a:spLocks noGrp="1"/>
          </p:cNvSpPr>
          <p:nvPr>
            <p:ph idx="1"/>
          </p:nvPr>
        </p:nvSpPr>
        <p:spPr/>
        <p:txBody>
          <a:bodyPr/>
          <a:lstStyle/>
          <a:p>
            <a:pPr>
              <a:defRPr sz="2400"/>
            </a:pPr>
            <a:r>
              <a:t>Same names, different ships</a:t>
            </a:r>
          </a:p>
          <a:p>
            <a:pPr>
              <a:defRPr sz="2400"/>
            </a:pPr>
            <a:r>
              <a:t>Dates that are not dates</a:t>
            </a:r>
          </a:p>
          <a:p>
            <a:pPr>
              <a:defRPr sz="2400"/>
            </a:pPr>
            <a:r>
              <a:t>Rights, privacy and dignity</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How many ships named Dauntless?</a:t>
            </a:r>
          </a:p>
        </p:txBody>
      </p:sp>
      <p:sp>
        <p:nvSpPr>
          <p:cNvPr id="3" name="Content Placeholder 2"/>
          <p:cNvSpPr>
            <a:spLocks noGrp="1"/>
          </p:cNvSpPr>
          <p:nvPr>
            <p:ph idx="1"/>
          </p:nvPr>
        </p:nvSpPr>
        <p:spPr/>
        <p:txBody>
          <a:bodyPr/>
          <a:lstStyle/>
          <a:p>
            <a:pPr>
              <a:defRPr sz="2400"/>
            </a:pPr>
            <a:r>
              <a:t>September 1870</a:t>
            </a:r>
          </a:p>
          <a:p>
            <a:pPr>
              <a:defRPr sz="2400"/>
            </a:pPr>
            <a:r>
              <a:t>Dec. 10, 1900</a:t>
            </a:r>
          </a:p>
          <a:p>
            <a:pPr>
              <a:defRPr sz="2400"/>
            </a:pPr>
            <a:r>
              <a:t>Dec. 12, 1908</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Two kinds of linkage error</a:t>
            </a:r>
          </a:p>
        </p:txBody>
      </p:sp>
      <p:sp>
        <p:nvSpPr>
          <p:cNvPr id="3" name="Content Placeholder 2"/>
          <p:cNvSpPr>
            <a:spLocks noGrp="1"/>
          </p:cNvSpPr>
          <p:nvPr>
            <p:ph idx="1"/>
          </p:nvPr>
        </p:nvSpPr>
        <p:spPr/>
        <p:txBody>
          <a:bodyPr/>
          <a:lstStyle/>
          <a:p>
            <a:pPr>
              <a:defRPr sz="2400"/>
            </a:pPr>
            <a:r>
              <a:t>False merge: two people become one</a:t>
            </a:r>
          </a:p>
          <a:p>
            <a:pPr>
              <a:defRPr sz="2400"/>
            </a:pPr>
            <a:r>
              <a:t>Missed link: one person appears twice</a:t>
            </a:r>
          </a:p>
          <a:p>
            <a:pPr>
              <a:defRPr sz="2400"/>
            </a:pPr>
            <a:r>
              <a:t>In memorial data, avoid false merges first</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How our dataset handles it</a:t>
            </a:r>
          </a:p>
        </p:txBody>
      </p:sp>
      <p:sp>
        <p:nvSpPr>
          <p:cNvPr id="3" name="Content Placeholder 2"/>
          <p:cNvSpPr>
            <a:spLocks noGrp="1"/>
          </p:cNvSpPr>
          <p:nvPr>
            <p:ph idx="1"/>
          </p:nvPr>
        </p:nvSpPr>
        <p:spPr/>
        <p:txBody>
          <a:bodyPr/>
          <a:lstStyle/>
          <a:p>
            <a:pPr>
              <a:defRPr sz="2400"/>
            </a:pPr>
            <a:r>
              <a:t>One row per source entry</a:t>
            </a:r>
          </a:p>
          <a:p>
            <a:pPr>
              <a:defRPr sz="2400"/>
            </a:pPr>
            <a:r>
              <a:t>Date as recorded plus date precision</a:t>
            </a:r>
          </a:p>
          <a:p>
            <a:pPr>
              <a:defRPr sz="2400"/>
            </a:pPr>
            <a:r>
              <a:t>No invented names</a:t>
            </a:r>
          </a:p>
          <a:p>
            <a:pPr>
              <a:defRPr sz="2400"/>
            </a:pPr>
            <a:r>
              <a:t>Conflicts written down</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Linkage exercise</a:t>
            </a:r>
          </a:p>
        </p:txBody>
      </p:sp>
      <p:sp>
        <p:nvSpPr>
          <p:cNvPr id="3" name="Content Placeholder 2"/>
          <p:cNvSpPr>
            <a:spLocks noGrp="1"/>
          </p:cNvSpPr>
          <p:nvPr>
            <p:ph idx="1"/>
          </p:nvPr>
        </p:nvSpPr>
        <p:spPr/>
        <p:txBody>
          <a:bodyPr/>
          <a:lstStyle/>
          <a:p>
            <a:pPr>
              <a:defRPr sz="2400"/>
            </a:pPr>
            <a:r>
              <a:t>Seven clusters</a:t>
            </a:r>
          </a:p>
          <a:p>
            <a:pPr>
              <a:defRPr sz="2400"/>
            </a:pPr>
            <a:r>
              <a:t>Same, probable, possible, different, cannot tell</a:t>
            </a:r>
          </a:p>
          <a:p>
            <a:pPr>
              <a:defRPr sz="2400"/>
            </a:pPr>
            <a:r>
              <a:t>Evidence and next source for each</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Dates that are not dates</a:t>
            </a:r>
          </a:p>
        </p:txBody>
      </p:sp>
      <p:sp>
        <p:nvSpPr>
          <p:cNvPr id="3" name="Content Placeholder 2"/>
          <p:cNvSpPr>
            <a:spLocks noGrp="1"/>
          </p:cNvSpPr>
          <p:nvPr>
            <p:ph idx="1"/>
          </p:nvPr>
        </p:nvSpPr>
        <p:spPr/>
        <p:txBody>
          <a:bodyPr/>
          <a:lstStyle/>
          <a:p>
            <a:pPr>
              <a:defRPr sz="2400"/>
            </a:pPr>
            <a:r>
              <a:t>1870 [Sep]</a:t>
            </a:r>
          </a:p>
          <a:p>
            <a:pPr>
              <a:defRPr sz="2400"/>
            </a:pPr>
            <a:r>
              <a:t>1876 Dec/ Nov10</a:t>
            </a:r>
          </a:p>
          <a:p>
            <a:pPr>
              <a:defRPr sz="2400"/>
            </a:pPr>
            <a:r>
              <a:t>177-?</a:t>
            </a:r>
          </a:p>
          <a:p>
            <a:pPr>
              <a:defRPr sz="2400"/>
            </a:pPr>
            <a:r>
              <a:t>1749 or '50</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Rights at a glance</a:t>
            </a:r>
          </a:p>
        </p:txBody>
      </p:sp>
      <p:sp>
        <p:nvSpPr>
          <p:cNvPr id="3" name="Content Placeholder 2"/>
          <p:cNvSpPr>
            <a:spLocks noGrp="1"/>
          </p:cNvSpPr>
          <p:nvPr>
            <p:ph idx="1"/>
          </p:nvPr>
        </p:nvSpPr>
        <p:spPr/>
        <p:txBody>
          <a:bodyPr/>
          <a:lstStyle/>
          <a:p>
            <a:pPr>
              <a:defRPr sz="2400"/>
            </a:pPr>
            <a:r>
              <a:t>Public domain: Lamson 1895, federal records, pre-1931 newspapers</a:t>
            </a:r>
          </a:p>
          <a:p>
            <a:pPr>
              <a:defRPr sz="2400"/>
            </a:pPr>
            <a:r>
              <a:t>Facts only: Gloucester register, state and town pages</a:t>
            </a:r>
          </a:p>
          <a:p>
            <a:pPr>
              <a:defRPr sz="2400"/>
            </a:pPr>
            <a:r>
              <a:t>Restricted: museum lists and images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Privacy and dignity</a:t>
            </a:r>
          </a:p>
        </p:txBody>
      </p:sp>
      <p:sp>
        <p:nvSpPr>
          <p:cNvPr id="3" name="Content Placeholder 2"/>
          <p:cNvSpPr>
            <a:spLocks noGrp="1"/>
          </p:cNvSpPr>
          <p:nvPr>
            <p:ph idx="1"/>
          </p:nvPr>
        </p:nvSpPr>
        <p:spPr/>
        <p:txBody>
          <a:bodyPr/>
          <a:lstStyle/>
          <a:p>
            <a:pPr>
              <a:defRPr sz="2400"/>
            </a:pPr>
            <a:r>
              <a:t>Living families</a:t>
            </a:r>
          </a:p>
          <a:p>
            <a:pPr>
              <a:defRPr sz="2400"/>
            </a:pPr>
            <a:r>
              <a:t>Recent losses</a:t>
            </a:r>
          </a:p>
          <a:p>
            <a:pPr>
              <a:defRPr sz="2400"/>
            </a:pPr>
            <a:r>
              <a:t>Sensitive details</a:t>
            </a:r>
          </a:p>
          <a:p>
            <a:pPr>
              <a:defRPr sz="2400"/>
            </a:pPr>
            <a:r>
              <a:t>No invented names, no guesses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a:solidFill>
                  <a:srgbClr val="15395B"/>
                </a:solidFill>
              </a:rPr>
              <a:t>Your memo</a:t>
            </a:r>
          </a:p>
        </p:txBody>
      </p:sp>
      <p:sp>
        <p:nvSpPr>
          <p:cNvPr id="3" name="Content Placeholder 2"/>
          <p:cNvSpPr>
            <a:spLocks noGrp="1"/>
          </p:cNvSpPr>
          <p:nvPr>
            <p:ph idx="1"/>
          </p:nvPr>
        </p:nvSpPr>
        <p:spPr/>
        <p:txBody>
          <a:bodyPr/>
          <a:lstStyle/>
          <a:p>
            <a:pPr>
              <a:defRPr sz="2400"/>
            </a:pPr>
            <a:r>
              <a:t>Linkage log</a:t>
            </a:r>
          </a:p>
          <a:p>
            <a:pPr>
              <a:defRPr sz="2400"/>
            </a:pPr>
            <a:r>
              <a:t>Date scheme</a:t>
            </a:r>
          </a:p>
          <a:p>
            <a:pPr>
              <a:defRPr sz="2400"/>
            </a:pPr>
            <a:r>
              <a:t>Publishing rules</a:t>
            </a:r>
          </a:p>
        </p:txBody>
      </p:sp>
      <p:sp>
        <p:nvSpPr>
          <p:cNvPr id="4" name="Credit"/>
          <p:cNvSpPr txBox="1"/>
          <p:nvPr/>
        </p:nvSpPr>
        <p:spPr>
          <a:xfrm>
            <a:off x="457200" y="6355080"/>
            <a:ext cx="11247120" cy="365760"/>
          </a:xfrm>
          <a:prstGeom prst="rect">
            <a:avLst/>
          </a:prstGeom>
          <a:noFill/>
        </p:spPr>
        <p:txBody>
          <a:bodyPr wrap="none">
            <a:spAutoFit/>
          </a:bodyPr>
          <a:lstStyle/>
          <a:p>
            <a:r>
              <a:rPr sz="1200"/>
              <a:t>Source: Cape Ann Current. https://capeanncurrent.com/classroom/building-a-responsible-historical-dataset/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 Responsible Historical Dataset</dc:title>
  <dc:subject/>
  <dc:creator>Cape Ann Current</dc:creator>
  <cp:keywords/>
  <dc:description>Source: Cape Ann Current. Free under the Cape Ann Current Free Access and Attribution Policy. https://capeanncurrent.com/classroom/building-a-responsible-historical-dataset/</dc:description>
  <cp:lastModifiedBy>Steve Canny</cp:lastModifiedBy>
  <cp:revision>1</cp:revision>
  <dcterms:created xsi:type="dcterms:W3CDTF">2013-01-27T09:14:16Z</dcterms:created>
  <dcterms:modified xsi:type="dcterms:W3CDTF">2013-01-27T09:15:58Z</dcterms:modified>
  <cp:category/>
</cp:coreProperties>
</file>