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students. Say that today we will read a real list printed by the town in 1895. Tell them the list is about people who went to sea and did not come home, and that we will treat every name with care.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students how families and towns remember people. Collect three or four ideas before showing the bullets. Connect to the idea that writing a name down keeps it from being forgotten.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Explain that a primary source is something made at the time or by people close to the events. Point out that the author asked newspapers and used old church records to build the list.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reading the line: first the year, then the names, then a note about where the ship was coming from. Ask students to count the names with you by touching each one.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Explain the two special rows on the tally sheet. Ask students why a careful historian would not just pick one year for the 1749 or '50 names.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one line of tally marks. Remind groups that a name printed twice gets two marks. Circulate and listen for the names being read.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Draw an example bar for a made-up number, such as 25, so students see two and a half squares. Do not draw the real bars for them.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the first A4 problem together using the class totals. Ask students to share different strategies, such as counting up or subtracting.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closing paragraph of Reading 1 aloud. Let students work out the difference themselves. Ask what this tells us about how complete the list is.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students time to finish their labels. Close with each student who wishes reading one name from the list aloud, as a quiet way to remember.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a:solidFill>
                  <a:srgbClr val="15395B"/>
                </a:solidFill>
              </a:rPr>
              <a:t>Reading a Town's Memory</a:t>
            </a:r>
          </a:p>
        </p:txBody>
      </p:sp>
      <p:sp>
        <p:nvSpPr>
          <p:cNvPr id="3" name="Subtitle 2"/>
          <p:cNvSpPr>
            <a:spLocks noGrp="1"/>
          </p:cNvSpPr>
          <p:nvPr>
            <p:ph type="subTitle" idx="1"/>
          </p:nvPr>
        </p:nvSpPr>
        <p:spPr/>
        <p:txBody>
          <a:bodyPr/>
          <a:lstStyle/>
          <a:p>
            <a:r>
              <a:t>Grades 3-5 · Manchester-by-the-Sea</a:t>
            </a:r>
          </a:p>
          <a:p>
            <a:r>
              <a:t>How does a small town remember its people, and what can a list tell us, and not tell us, about the past?</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https://capeanncurrent.com/classroom/reading-a-towns-memory/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Reading a Town's Memory</a:t>
            </a:r>
          </a:p>
        </p:txBody>
      </p:sp>
      <p:sp>
        <p:nvSpPr>
          <p:cNvPr id="3" name="Content Placeholder 2"/>
          <p:cNvSpPr>
            <a:spLocks noGrp="1"/>
          </p:cNvSpPr>
          <p:nvPr>
            <p:ph idx="1"/>
          </p:nvPr>
        </p:nvSpPr>
        <p:spPr/>
        <p:txBody>
          <a:bodyPr/>
          <a:lstStyle/>
          <a:p>
            <a:pPr>
              <a:defRPr sz="2400"/>
            </a:pPr>
            <a:r>
              <a:t>Manchester-by-the-Sea</a:t>
            </a:r>
          </a:p>
          <a:p>
            <a:pPr>
              <a:defRPr sz="2400"/>
            </a:pPr>
            <a:r>
              <a:t>A list from 1895</a:t>
            </a:r>
          </a:p>
          <a:p>
            <a:pPr>
              <a:defRPr sz="2400"/>
            </a:pPr>
            <a:r>
              <a:t>Reading like historians, counting like mathematicians</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https://capeanncurrent.com/classroom/reading-a-towns-memory/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How does a town remember?</a:t>
            </a:r>
          </a:p>
        </p:txBody>
      </p:sp>
      <p:sp>
        <p:nvSpPr>
          <p:cNvPr id="3" name="Content Placeholder 2"/>
          <p:cNvSpPr>
            <a:spLocks noGrp="1"/>
          </p:cNvSpPr>
          <p:nvPr>
            <p:ph idx="1"/>
          </p:nvPr>
        </p:nvSpPr>
        <p:spPr/>
        <p:txBody>
          <a:bodyPr/>
          <a:lstStyle/>
          <a:p>
            <a:pPr>
              <a:defRPr sz="2400"/>
            </a:pPr>
            <a:r>
              <a:t>Stones and plaques</a:t>
            </a:r>
          </a:p>
          <a:p>
            <a:pPr>
              <a:defRPr sz="2400"/>
            </a:pPr>
            <a:r>
              <a:t>Stories and songs</a:t>
            </a:r>
          </a:p>
          <a:p>
            <a:pPr>
              <a:defRPr sz="2400"/>
            </a:pPr>
            <a:r>
              <a:t>Lists of names</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https://capeanncurrent.com/classroom/reading-a-towns-memory/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Meet the source</a:t>
            </a:r>
          </a:p>
        </p:txBody>
      </p:sp>
      <p:sp>
        <p:nvSpPr>
          <p:cNvPr id="3" name="Content Placeholder 2"/>
          <p:cNvSpPr>
            <a:spLocks noGrp="1"/>
          </p:cNvSpPr>
          <p:nvPr>
            <p:ph idx="1"/>
          </p:nvPr>
        </p:nvSpPr>
        <p:spPr/>
        <p:txBody>
          <a:bodyPr/>
          <a:lstStyle/>
          <a:p>
            <a:pPr>
              <a:defRPr sz="2400"/>
            </a:pPr>
            <a:r>
              <a:t>Book: History of the Town of Manchester</a:t>
            </a:r>
          </a:p>
          <a:p>
            <a:pPr>
              <a:defRPr sz="2400"/>
            </a:pPr>
            <a:r>
              <a:t>Written by the Rev. D. F. Lamson</a:t>
            </a:r>
          </a:p>
          <a:p>
            <a:pPr>
              <a:defRPr sz="2400"/>
            </a:pPr>
            <a:r>
              <a:t>Printed by the town in 1895</a:t>
            </a:r>
          </a:p>
          <a:p>
            <a:pPr>
              <a:defRPr sz="2400"/>
            </a:pPr>
            <a:r>
              <a:t>Appendix: Names of Persons Lost at Sea</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https://capeanncurrent.com/classroom/reading-a-towns-memory/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How to read one line</a:t>
            </a:r>
          </a:p>
        </p:txBody>
      </p:sp>
      <p:sp>
        <p:nvSpPr>
          <p:cNvPr id="3" name="Content Placeholder 2"/>
          <p:cNvSpPr>
            <a:spLocks noGrp="1"/>
          </p:cNvSpPr>
          <p:nvPr>
            <p:ph idx="1"/>
          </p:nvPr>
        </p:nvSpPr>
        <p:spPr/>
        <p:txBody>
          <a:bodyPr/>
          <a:lstStyle/>
          <a:p>
            <a:pPr>
              <a:defRPr sz="2400"/>
            </a:pPr>
            <a:r>
              <a:t>1754.</a:t>
            </a:r>
          </a:p>
          <a:p>
            <a:pPr>
              <a:defRPr sz="2400"/>
            </a:pPr>
            <a:r>
              <a:t>Amos Allen, John Tarring, Robert Safty, Joseph Safty, Thomas Hoole,</a:t>
            </a:r>
          </a:p>
          <a:p>
            <a:pPr>
              <a:defRPr sz="2400"/>
            </a:pPr>
            <a:r>
              <a:t>coming from Virginia.</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https://capeanncurrent.com/classroom/reading-a-towns-memory/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Tricky lines</a:t>
            </a:r>
          </a:p>
        </p:txBody>
      </p:sp>
      <p:sp>
        <p:nvSpPr>
          <p:cNvPr id="3" name="Content Placeholder 2"/>
          <p:cNvSpPr>
            <a:spLocks noGrp="1"/>
          </p:cNvSpPr>
          <p:nvPr>
            <p:ph idx="1"/>
          </p:nvPr>
        </p:nvSpPr>
        <p:spPr/>
        <p:txBody>
          <a:bodyPr/>
          <a:lstStyle/>
          <a:p>
            <a:pPr>
              <a:defRPr sz="2400"/>
            </a:pPr>
            <a:r>
              <a:t>1749 or '50: what does this year tell us?</a:t>
            </a:r>
          </a:p>
          <a:p>
            <a:pPr>
              <a:defRPr sz="2400"/>
            </a:pPr>
            <a:r>
              <a:t>Edward Lee and "five others": how many names? how many people?</a:t>
            </a:r>
          </a:p>
          <a:p>
            <a:pPr>
              <a:defRPr sz="2400"/>
            </a:pPr>
            <a:r>
              <a:t>Rule: tally printed names; write the others in their own row</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https://capeanncurrent.com/classroom/reading-a-towns-memory/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Tally time</a:t>
            </a:r>
          </a:p>
        </p:txBody>
      </p:sp>
      <p:sp>
        <p:nvSpPr>
          <p:cNvPr id="3" name="Content Placeholder 2"/>
          <p:cNvSpPr>
            <a:spLocks noGrp="1"/>
          </p:cNvSpPr>
          <p:nvPr>
            <p:ph idx="1"/>
          </p:nvPr>
        </p:nvSpPr>
        <p:spPr/>
        <p:txBody>
          <a:bodyPr/>
          <a:lstStyle/>
          <a:p>
            <a:pPr>
              <a:defRPr sz="2400"/>
            </a:pPr>
            <a:r>
              <a:t>One card per group</a:t>
            </a:r>
          </a:p>
          <a:p>
            <a:pPr>
              <a:defRPr sz="2400"/>
            </a:pPr>
            <a:r>
              <a:t>One tally mark for each printed name</a:t>
            </a:r>
          </a:p>
          <a:p>
            <a:pPr>
              <a:defRPr sz="2400"/>
            </a:pPr>
            <a:r>
              <a:t>Say each name quietly as you mark it</a:t>
            </a:r>
          </a:p>
          <a:p>
            <a:pPr>
              <a:defRPr sz="2400"/>
            </a:pPr>
            <a:r>
              <a:t>Check with a partner</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https://capeanncurrent.com/classroom/reading-a-towns-memory/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A scaled bar graph</a:t>
            </a:r>
          </a:p>
        </p:txBody>
      </p:sp>
      <p:sp>
        <p:nvSpPr>
          <p:cNvPr id="3" name="Content Placeholder 2"/>
          <p:cNvSpPr>
            <a:spLocks noGrp="1"/>
          </p:cNvSpPr>
          <p:nvPr>
            <p:ph idx="1"/>
          </p:nvPr>
        </p:nvSpPr>
        <p:spPr/>
        <p:txBody>
          <a:bodyPr/>
          <a:lstStyle/>
          <a:p>
            <a:pPr>
              <a:defRPr sz="2400"/>
            </a:pPr>
            <a:r>
              <a:t>1 square = 10 names</a:t>
            </a:r>
          </a:p>
          <a:p>
            <a:pPr>
              <a:defRPr sz="2400"/>
            </a:pPr>
            <a:r>
              <a:t>Half a square = 5 names</a:t>
            </a:r>
          </a:p>
          <a:p>
            <a:pPr>
              <a:defRPr sz="2400"/>
            </a:pPr>
            <a:r>
              <a:t>A bar can stop between lines</a:t>
            </a:r>
          </a:p>
          <a:p>
            <a:pPr>
              <a:defRPr sz="2400"/>
            </a:pPr>
            <a:r>
              <a:t>Title, labels and a key</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https://capeanncurrent.com/classroom/reading-a-towns-memory/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How many more? How many fewer?</a:t>
            </a:r>
          </a:p>
        </p:txBody>
      </p:sp>
      <p:sp>
        <p:nvSpPr>
          <p:cNvPr id="3" name="Content Placeholder 2"/>
          <p:cNvSpPr>
            <a:spLocks noGrp="1"/>
          </p:cNvSpPr>
          <p:nvPr>
            <p:ph idx="1"/>
          </p:nvPr>
        </p:nvSpPr>
        <p:spPr/>
        <p:txBody>
          <a:bodyPr/>
          <a:lstStyle/>
          <a:p>
            <a:pPr>
              <a:defRPr sz="2400"/>
            </a:pPr>
            <a:r>
              <a:t>Find the two bars</a:t>
            </a:r>
          </a:p>
          <a:p>
            <a:pPr>
              <a:defRPr sz="2400"/>
            </a:pPr>
            <a:r>
              <a:t>Write a number sentence</a:t>
            </a:r>
          </a:p>
          <a:p>
            <a:pPr>
              <a:defRPr sz="2400"/>
            </a:pPr>
            <a:r>
              <a:t>Some problems take two steps</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https://capeanncurrent.com/classroom/reading-a-towns-memory/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What does a list leave out?</a:t>
            </a:r>
          </a:p>
        </p:txBody>
      </p:sp>
      <p:sp>
        <p:nvSpPr>
          <p:cNvPr id="3" name="Content Placeholder 2"/>
          <p:cNvSpPr>
            <a:spLocks noGrp="1"/>
          </p:cNvSpPr>
          <p:nvPr>
            <p:ph idx="1"/>
          </p:nvPr>
        </p:nvSpPr>
        <p:spPr/>
        <p:txBody>
          <a:bodyPr/>
          <a:lstStyle/>
          <a:p>
            <a:pPr>
              <a:defRPr sz="2400"/>
            </a:pPr>
            <a:r>
              <a:t>Tells us: names and years</a:t>
            </a:r>
          </a:p>
          <a:p>
            <a:pPr>
              <a:defRPr sz="2400"/>
            </a:pPr>
            <a:r>
              <a:t>Leaves out: ages, jobs, days and more</a:t>
            </a:r>
          </a:p>
          <a:p>
            <a:pPr>
              <a:defRPr sz="2400"/>
            </a:pPr>
            <a:r>
              <a:t>1774: the minister counted about 97</a:t>
            </a:r>
          </a:p>
          <a:p>
            <a:pPr>
              <a:defRPr sz="2400"/>
            </a:pPr>
            <a:r>
              <a:t>The list has 77 names for 1748 to 1774</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https://capeanncurrent.com/classroom/reading-a-towns-memory/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Remembering with care</a:t>
            </a:r>
          </a:p>
        </p:txBody>
      </p:sp>
      <p:sp>
        <p:nvSpPr>
          <p:cNvPr id="3" name="Content Placeholder 2"/>
          <p:cNvSpPr>
            <a:spLocks noGrp="1"/>
          </p:cNvSpPr>
          <p:nvPr>
            <p:ph idx="1"/>
          </p:nvPr>
        </p:nvSpPr>
        <p:spPr/>
        <p:txBody>
          <a:bodyPr/>
          <a:lstStyle/>
          <a:p>
            <a:pPr>
              <a:defRPr sz="2400"/>
            </a:pPr>
            <a:r>
              <a:t>Write your museum label</a:t>
            </a:r>
          </a:p>
          <a:p>
            <a:pPr>
              <a:defRPr sz="2400"/>
            </a:pPr>
            <a:r>
              <a:t>Read one name aloud</a:t>
            </a:r>
          </a:p>
          <a:p>
            <a:pPr>
              <a:defRPr sz="2400"/>
            </a:pPr>
            <a:r>
              <a:t>Names keep memory alive</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https://capeanncurrent.com/classroom/reading-a-towns-memory/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Town's Memory</dc:title>
  <dc:subject/>
  <dc:creator>Cape Ann Current</dc:creator>
  <cp:keywords/>
  <dc:description>Source: Cape Ann Current. Free under the Cape Ann Current Free Access and Attribution Policy. https://capeanncurrent.com/classroom/reading-a-towns-memory/</dc:description>
  <cp:lastModifiedBy>Steve Canny</cp:lastModifiedBy>
  <cp:revision>1</cp:revision>
  <dcterms:created xsi:type="dcterms:W3CDTF">2013-01-27T09:14:16Z</dcterms:created>
  <dcterms:modified xsi:type="dcterms:W3CDTF">2013-01-27T09:15:58Z</dcterms:modified>
  <cp:category/>
</cp:coreProperties>
</file>