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the lesson as fact checking with real records. Give a brief content note: the first case involves a man's death. Students may step out or ask for another source if they need to.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3 minutes to write. Take answers without confirming. Point out that both come from respected sources and still disagree on role and cause.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wire copy: two papers printing the same report count as one source. Verified means at least two independent sources agree and none credibly contradicts. Probable means the best evidence points one way but is not conclusive.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Assign sources within groups. Remind students to quote exact words in the source log. Mention the glossary at the end of R4.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Claim 4 (carpenter) on the board: S for 2, 3 and all four papers; C for the town history. Ask what rating it earns and why.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slide at the start of Day 2. Ask how 'apparently' and 'It is believed' change the strength of the claim. Keep the focus on wording, not on the injury.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out the second line of the card, which dates the total loss to 1:30 a.m. April 2 'when she grounded.' Ask pairs whether the card agrees with itself.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three pairs' sentences aloud and test them: too much, too little or just right?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rubric's four criteria. Students write individually for about 18 minutes.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students disagree. Steer toward accuracy and dignity: recorded name, role, ship, place and date, with no unverified traits.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a:solidFill>
                  <a:srgbClr val="15395B"/>
                </a:solidFill>
              </a:rPr>
              <a:t>Two Accounts of One Wreck</a:t>
            </a:r>
          </a:p>
        </p:txBody>
      </p:sp>
      <p:sp>
        <p:nvSpPr>
          <p:cNvPr id="3" name="Subtitle 2"/>
          <p:cNvSpPr>
            <a:spLocks noGrp="1"/>
          </p:cNvSpPr>
          <p:nvPr>
            <p:ph type="subTitle" idx="1"/>
          </p:nvPr>
        </p:nvSpPr>
        <p:spPr/>
        <p:txBody>
          <a:bodyPr/>
          <a:lstStyle/>
          <a:p>
            <a:r>
              <a:t>Grades 9-12 · Manchester-by-the-Sea, Rockport</a:t>
            </a:r>
          </a:p>
          <a:p>
            <a:r>
              <a:t>When the records of a death at sea disagree, what can a careful researcher honestly say happened, and how should we name and remember the person who died?</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Two Accounts of One Wreck</a:t>
            </a:r>
          </a:p>
        </p:txBody>
      </p:sp>
      <p:sp>
        <p:nvSpPr>
          <p:cNvPr id="3" name="Content Placeholder 2"/>
          <p:cNvSpPr>
            <a:spLocks noGrp="1"/>
          </p:cNvSpPr>
          <p:nvPr>
            <p:ph idx="1"/>
          </p:nvPr>
        </p:nvSpPr>
        <p:spPr/>
        <p:txBody>
          <a:bodyPr/>
          <a:lstStyle/>
          <a:p>
            <a:pPr>
              <a:defRPr sz="2400"/>
            </a:pPr>
            <a:r>
              <a:t>Revenue cutter Gallatin, wrecked off Manchester, Jan. 6, 1892</a:t>
            </a:r>
          </a:p>
          <a:p>
            <a:pPr>
              <a:defRPr sz="2400"/>
            </a:pPr>
            <a:r>
              <a:t>Liberty ship Charles S. Haight, aground off Rockport, 1946</a:t>
            </a:r>
          </a:p>
          <a:p>
            <a:pPr>
              <a:defRPr sz="2400"/>
            </a:pPr>
            <a:r>
              <a:t>Our job: decide what can be verified, and remember with care</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Warm up: one death, two sentences</a:t>
            </a:r>
          </a:p>
        </p:txBody>
      </p:sp>
      <p:sp>
        <p:nvSpPr>
          <p:cNvPr id="3" name="Content Placeholder 2"/>
          <p:cNvSpPr>
            <a:spLocks noGrp="1"/>
          </p:cNvSpPr>
          <p:nvPr>
            <p:ph idx="1"/>
          </p:nvPr>
        </p:nvSpPr>
        <p:spPr/>
        <p:txBody>
          <a:bodyPr/>
          <a:lstStyle/>
          <a:p>
            <a:pPr>
              <a:defRPr sz="2400"/>
            </a:pPr>
            <a:r>
              <a:t>1892, Treasury Department: 'The carpenter was killed by the falling of the smokestack.'</a:t>
            </a:r>
          </a:p>
          <a:p>
            <a:pPr>
              <a:defRPr sz="2400"/>
            </a:pPr>
            <a:r>
              <a:t>1895, town history: 'One seaman, a Dane, was struck by the falling smoke-stack, knocked into the water and drowned'</a:t>
            </a:r>
          </a:p>
          <a:p>
            <a:pPr>
              <a:defRPr sz="2400"/>
            </a:pPr>
            <a:r>
              <a:t>What is the same? What is different? Which would you trust more, and why?</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Four checks before you trust a source</a:t>
            </a:r>
          </a:p>
        </p:txBody>
      </p:sp>
      <p:sp>
        <p:nvSpPr>
          <p:cNvPr id="3" name="Content Placeholder 2"/>
          <p:cNvSpPr>
            <a:spLocks noGrp="1"/>
          </p:cNvSpPr>
          <p:nvPr>
            <p:ph idx="1"/>
          </p:nvPr>
        </p:nvSpPr>
        <p:spPr/>
        <p:txBody>
          <a:bodyPr/>
          <a:lstStyle/>
          <a:p>
            <a:pPr>
              <a:defRPr sz="2000"/>
            </a:pPr>
            <a:r>
              <a:t>Who made it, and when?</a:t>
            </a:r>
          </a:p>
          <a:p>
            <a:pPr>
              <a:defRPr sz="2000"/>
            </a:pPr>
            <a:r>
              <a:t>How close were they to the event?</a:t>
            </a:r>
          </a:p>
          <a:p>
            <a:pPr>
              <a:defRPr sz="2000"/>
            </a:pPr>
            <a:r>
              <a:t>What were their own sources?</a:t>
            </a:r>
          </a:p>
          <a:p>
            <a:pPr>
              <a:defRPr sz="2000"/>
            </a:pPr>
            <a:r>
              <a:t>Is it independent, or repeating another report?</a:t>
            </a:r>
          </a:p>
          <a:p>
            <a:pPr>
              <a:defRPr sz="2000"/>
            </a:pPr>
            <a:r>
              <a:t>Ratings: verified, probable, contested, unknown</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Seven sources about one death</a:t>
            </a:r>
          </a:p>
        </p:txBody>
      </p:sp>
      <p:sp>
        <p:nvSpPr>
          <p:cNvPr id="3" name="Content Placeholder 2"/>
          <p:cNvSpPr>
            <a:spLocks noGrp="1"/>
          </p:cNvSpPr>
          <p:nvPr>
            <p:ph idx="1"/>
          </p:nvPr>
        </p:nvSpPr>
        <p:spPr/>
        <p:txBody>
          <a:bodyPr/>
          <a:lstStyle/>
          <a:p>
            <a:pPr>
              <a:defRPr sz="2400"/>
            </a:pPr>
            <a:r>
              <a:t>1: Town history, 1895</a:t>
            </a:r>
          </a:p>
          <a:p>
            <a:pPr>
              <a:defRPr sz="2400"/>
            </a:pPr>
            <a:r>
              <a:t>2: Muster roll (crew list), January 1892</a:t>
            </a:r>
          </a:p>
          <a:p>
            <a:pPr>
              <a:defRPr sz="2400"/>
            </a:pPr>
            <a:r>
              <a:t>3: Treasury letter and committee report, 1892</a:t>
            </a:r>
          </a:p>
          <a:p>
            <a:pPr>
              <a:defRPr sz="2400"/>
            </a:pPr>
            <a:r>
              <a:t>4A to 4D: Four newspapers, Jan. 7, 1892</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The corroboration matrix</a:t>
            </a:r>
          </a:p>
        </p:txBody>
      </p:sp>
      <p:sp>
        <p:nvSpPr>
          <p:cNvPr id="3" name="Content Placeholder 2"/>
          <p:cNvSpPr>
            <a:spLocks noGrp="1"/>
          </p:cNvSpPr>
          <p:nvPr>
            <p:ph idx="1"/>
          </p:nvPr>
        </p:nvSpPr>
        <p:spPr/>
        <p:txBody>
          <a:bodyPr/>
          <a:lstStyle/>
          <a:p>
            <a:pPr>
              <a:defRPr sz="2400"/>
            </a:pPr>
            <a:r>
              <a:t>S = supports, C = contradicts, N = not mentioned</a:t>
            </a:r>
          </a:p>
          <a:p>
            <a:pPr>
              <a:defRPr sz="2400"/>
            </a:pPr>
            <a:r>
              <a:t>Quote a few words when you can</a:t>
            </a:r>
          </a:p>
          <a:p>
            <a:pPr>
              <a:defRPr sz="2400"/>
            </a:pPr>
            <a:r>
              <a:t>Rate each claim and give one reason</a:t>
            </a:r>
          </a:p>
          <a:p>
            <a:pPr>
              <a:defRPr sz="2400"/>
            </a:pPr>
            <a:r>
              <a:t>Note which sources may share an origin</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Hedges are evidence</a:t>
            </a:r>
          </a:p>
        </p:txBody>
      </p:sp>
      <p:sp>
        <p:nvSpPr>
          <p:cNvPr id="3" name="Content Placeholder 2"/>
          <p:cNvSpPr>
            <a:spLocks noGrp="1"/>
          </p:cNvSpPr>
          <p:nvPr>
            <p:ph idx="1"/>
          </p:nvPr>
        </p:nvSpPr>
        <p:spPr/>
        <p:txBody>
          <a:bodyPr/>
          <a:lstStyle/>
          <a:p>
            <a:pPr>
              <a:defRPr sz="2400"/>
            </a:pPr>
            <a:r>
              <a:t>'instantly killed' (4A)</a:t>
            </a:r>
          </a:p>
          <a:p>
            <a:pPr>
              <a:defRPr sz="2400"/>
            </a:pPr>
            <a:r>
              <a:t>'breaking his neck apparently, and killing him instantly' (4B)</a:t>
            </a:r>
          </a:p>
          <a:p>
            <a:pPr>
              <a:defRPr sz="2400"/>
            </a:pPr>
            <a:r>
              <a:t>'It is believed that Jacobson was instantly killed.' (4C)</a:t>
            </a:r>
          </a:p>
          <a:p>
            <a:pPr>
              <a:defRPr sz="2400"/>
            </a:pPr>
            <a:r>
              <a:t>What does each writer claim to know?</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Second case: the Charles S. Haight</a:t>
            </a:r>
          </a:p>
        </p:txBody>
      </p:sp>
      <p:sp>
        <p:nvSpPr>
          <p:cNvPr id="3" name="Content Placeholder 2"/>
          <p:cNvSpPr>
            <a:spLocks noGrp="1"/>
          </p:cNvSpPr>
          <p:nvPr>
            <p:ph idx="1"/>
          </p:nvPr>
        </p:nvSpPr>
        <p:spPr/>
        <p:txBody>
          <a:bodyPr/>
          <a:lstStyle/>
          <a:p>
            <a:pPr>
              <a:defRPr sz="2400"/>
            </a:pPr>
            <a:r>
              <a:t>Liberty ship, aground on Flat Ground off Rockport in 1946</a:t>
            </a:r>
          </a:p>
          <a:p>
            <a:pPr>
              <a:defRPr sz="2400"/>
            </a:pPr>
            <a:r>
              <a:t>Federal card: 'Grounded 4-1-46'</a:t>
            </a:r>
          </a:p>
          <a:p>
            <a:pPr>
              <a:defRPr sz="2400"/>
            </a:pPr>
            <a:r>
              <a:t>State account from 1946 newspapers: 12:07 a.m. April 2</a:t>
            </a:r>
          </a:p>
          <a:p>
            <a:pPr>
              <a:defRPr sz="2400"/>
            </a:pPr>
            <a:r>
              <a:t>No deaths are reported in any source</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Writing the date honestly</a:t>
            </a:r>
          </a:p>
        </p:txBody>
      </p:sp>
      <p:sp>
        <p:nvSpPr>
          <p:cNvPr id="3" name="Content Placeholder 2"/>
          <p:cNvSpPr>
            <a:spLocks noGrp="1"/>
          </p:cNvSpPr>
          <p:nvPr>
            <p:ph idx="1"/>
          </p:nvPr>
        </p:nvSpPr>
        <p:spPr/>
        <p:txBody>
          <a:bodyPr/>
          <a:lstStyle/>
          <a:p>
            <a:pPr>
              <a:defRPr sz="2400"/>
            </a:pPr>
            <a:r>
              <a:t>Attribute each date to its source</a:t>
            </a:r>
          </a:p>
          <a:p>
            <a:pPr>
              <a:defRPr sz="2400"/>
            </a:pPr>
            <a:r>
              <a:t>Or use the overnight framing: April 1 to 2, 1946</a:t>
            </a:r>
          </a:p>
          <a:p>
            <a:pPr>
              <a:defRPr sz="2400"/>
            </a:pPr>
            <a:r>
              <a:t>Label explanations as possibilities</a:t>
            </a:r>
          </a:p>
          <a:p>
            <a:pPr>
              <a:defRPr sz="2400"/>
            </a:pPr>
            <a:r>
              <a:t>Name a record that could settle it</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Your note: What we know / What we don't</a:t>
            </a:r>
          </a:p>
        </p:txBody>
      </p:sp>
      <p:sp>
        <p:nvSpPr>
          <p:cNvPr id="3" name="Content Placeholder 2"/>
          <p:cNvSpPr>
            <a:spLocks noGrp="1"/>
          </p:cNvSpPr>
          <p:nvPr>
            <p:ph idx="1"/>
          </p:nvPr>
        </p:nvSpPr>
        <p:spPr/>
        <p:txBody>
          <a:bodyPr/>
          <a:lstStyle/>
          <a:p>
            <a:pPr>
              <a:defRPr sz="2400"/>
            </a:pPr>
            <a:r>
              <a:t>200 to 300 words, two headings</a:t>
            </a:r>
          </a:p>
          <a:p>
            <a:pPr>
              <a:defRPr sz="2400"/>
            </a:pPr>
            <a:r>
              <a:t>Every fact names its source</a:t>
            </a:r>
          </a:p>
          <a:p>
            <a:pPr>
              <a:defRPr sz="2400"/>
            </a:pPr>
            <a:r>
              <a:t>State open questions plainly</a:t>
            </a:r>
          </a:p>
          <a:p>
            <a:pPr>
              <a:defRPr sz="2400"/>
            </a:pPr>
            <a:r>
              <a:t>Name the man accurately and respectfully</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Remembering with care</a:t>
            </a:r>
          </a:p>
        </p:txBody>
      </p:sp>
      <p:sp>
        <p:nvSpPr>
          <p:cNvPr id="3" name="Content Placeholder 2"/>
          <p:cNvSpPr>
            <a:spLocks noGrp="1"/>
          </p:cNvSpPr>
          <p:nvPr>
            <p:ph idx="1"/>
          </p:nvPr>
        </p:nvSpPr>
        <p:spPr/>
        <p:txBody>
          <a:bodyPr/>
          <a:lstStyle/>
          <a:p>
            <a:pPr>
              <a:defRPr sz="2400"/>
            </a:pPr>
            <a:r>
              <a:t>Which name belongs on a memorial?</a:t>
            </a:r>
          </a:p>
          <a:p>
            <a:pPr>
              <a:defRPr sz="2400"/>
            </a:pPr>
            <a:r>
              <a:t>Is 'drowned' or 'killed instantly' fair to write?</a:t>
            </a:r>
          </a:p>
          <a:p>
            <a:pPr>
              <a:defRPr sz="2400"/>
            </a:pPr>
            <a:r>
              <a:t>Should Manchester remember a man with no known tie to the town?</a:t>
            </a:r>
          </a:p>
          <a:p>
            <a:pPr>
              <a:defRPr sz="2400"/>
            </a:pPr>
            <a:r>
              <a:t>Exit ticket: one accurate memorial line, under 25 words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https://capeanncurrent.com/classroom/two-accounts-of-one-wreck/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Accounts of One Wreck</dc:title>
  <dc:subject/>
  <dc:creator>Cape Ann Current</dc:creator>
  <cp:keywords/>
  <dc:description>Source: Cape Ann Current. Free under the Cape Ann Current Free Access and Attribution Policy. https://capeanncurrent.com/classroom/two-accounts-of-one-wreck/</dc:description>
  <cp:lastModifiedBy>Steve Canny</cp:lastModifiedBy>
  <cp:revision>1</cp:revision>
  <dcterms:created xsi:type="dcterms:W3CDTF">2013-01-27T09:14:16Z</dcterms:created>
  <dcterms:modified xsi:type="dcterms:W3CDTF">2013-01-27T09:15:58Z</dcterms:modified>
  <cp:category/>
</cp:coreProperties>
</file>